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17"/>
  </p:notesMasterIdLst>
  <p:handoutMasterIdLst>
    <p:handoutMasterId r:id="rId18"/>
  </p:handoutMasterIdLst>
  <p:sldIdLst>
    <p:sldId id="281" r:id="rId2"/>
    <p:sldId id="256" r:id="rId3"/>
    <p:sldId id="282" r:id="rId4"/>
    <p:sldId id="258" r:id="rId5"/>
    <p:sldId id="278" r:id="rId6"/>
    <p:sldId id="273" r:id="rId7"/>
    <p:sldId id="259" r:id="rId8"/>
    <p:sldId id="279" r:id="rId9"/>
    <p:sldId id="260" r:id="rId10"/>
    <p:sldId id="261" r:id="rId11"/>
    <p:sldId id="283" r:id="rId12"/>
    <p:sldId id="284" r:id="rId13"/>
    <p:sldId id="271" r:id="rId14"/>
    <p:sldId id="272" r:id="rId15"/>
    <p:sldId id="280"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85A4EB-5567-406B-9847-33B29519072D}" type="datetimeFigureOut">
              <a:rPr lang="en-US" smtClean="0"/>
              <a:pPr/>
              <a:t>5/10/2021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79E487B-458A-4AB7-9432-1904B3A7224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D790523-E812-45FA-B911-486D00828F15}" type="datetimeFigureOut">
              <a:rPr lang="fa-IR" smtClean="0"/>
              <a:pPr/>
              <a:t>1442/09/29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155FF50-6FD5-49E3-8DB2-72D0F41B7D52}"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4155FF50-6FD5-49E3-8DB2-72D0F41B7D52}" type="slidenum">
              <a:rPr lang="fa-IR" smtClean="0"/>
              <a:pPr/>
              <a:t>6</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98337C-40F4-4E53-A83E-72EC9F712D6E}"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A98337C-40F4-4E53-A83E-72EC9F712D6E}"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CA98337C-40F4-4E53-A83E-72EC9F712D6E}"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CA98337C-40F4-4E53-A83E-72EC9F712D6E}"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98337C-40F4-4E53-A83E-72EC9F712D6E}"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43DE0BA-4B67-4370-87B1-EAEDAFEF6BFE}" type="datetimeFigureOut">
              <a:rPr lang="fa-IR" smtClean="0"/>
              <a:pPr/>
              <a:t>1442/09/29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A98337C-40F4-4E53-A83E-72EC9F712D6E}"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A98337C-40F4-4E53-A83E-72EC9F712D6E}"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CA98337C-40F4-4E53-A83E-72EC9F712D6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A98337C-40F4-4E53-A83E-72EC9F712D6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A98337C-40F4-4E53-A83E-72EC9F712D6E}"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543DE0BA-4B67-4370-87B1-EAEDAFEF6BFE}" type="datetimeFigureOut">
              <a:rPr lang="fa-IR" smtClean="0"/>
              <a:pPr/>
              <a:t>1442/09/29</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CA98337C-40F4-4E53-A83E-72EC9F712D6E}"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543DE0BA-4B67-4370-87B1-EAEDAFEF6BFE}" type="datetimeFigureOut">
              <a:rPr lang="fa-IR" smtClean="0"/>
              <a:pPr/>
              <a:t>1442/09/29</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43DE0BA-4B67-4370-87B1-EAEDAFEF6BFE}" type="datetimeFigureOut">
              <a:rPr lang="fa-IR" smtClean="0"/>
              <a:pPr/>
              <a:t>1442/09/29</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A98337C-40F4-4E53-A83E-72EC9F712D6E}"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Education" TargetMode="External"/><Relationship Id="rId2" Type="http://schemas.openxmlformats.org/officeDocument/2006/relationships/hyperlink" Target="http://en.wikipedia.org/wiki/Health" TargetMode="External"/><Relationship Id="rId1" Type="http://schemas.openxmlformats.org/officeDocument/2006/relationships/slideLayout" Target="../slideLayouts/slideLayout2.xml"/><Relationship Id="rId4" Type="http://schemas.openxmlformats.org/officeDocument/2006/relationships/hyperlink" Target="http://en.wikipedia.org/wiki/Criminolog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a-IR" dirty="0" smtClean="0"/>
              <a:t>دکتر سهیل سلطانی پور</a:t>
            </a:r>
          </a:p>
          <a:p>
            <a:r>
              <a:rPr lang="fa-IR" dirty="0" smtClean="0"/>
              <a:t>متخصص پزشکی اجتماعی</a:t>
            </a:r>
          </a:p>
          <a:p>
            <a:r>
              <a:rPr lang="fa-IR" dirty="0" smtClean="0"/>
              <a:t>دانشیاردپارتمان </a:t>
            </a:r>
            <a:r>
              <a:rPr lang="fa-IR" dirty="0" smtClean="0"/>
              <a:t>پزشکی اجتماعی</a:t>
            </a:r>
          </a:p>
          <a:p>
            <a:r>
              <a:rPr lang="fa-IR" dirty="0" smtClean="0"/>
              <a:t>دانشکده پزشکی رشت</a:t>
            </a:r>
            <a:endParaRPr lang="en-US" dirty="0"/>
          </a:p>
        </p:txBody>
      </p:sp>
      <p:sp>
        <p:nvSpPr>
          <p:cNvPr id="3" name="Title 2"/>
          <p:cNvSpPr>
            <a:spLocks noGrp="1"/>
          </p:cNvSpPr>
          <p:nvPr>
            <p:ph type="ctrTitle"/>
          </p:nvPr>
        </p:nvSpPr>
        <p:spPr/>
        <p:txBody>
          <a:bodyPr/>
          <a:lstStyle/>
          <a:p>
            <a:r>
              <a:rPr lang="fa-IR" dirty="0" smtClean="0"/>
              <a:t>به نام آنکه جان را فکرت آموخت</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Transtheoretical model</a:t>
            </a:r>
            <a:r>
              <a:rPr lang="en-US" dirty="0"/>
              <a:t> </a:t>
            </a:r>
            <a:r>
              <a:rPr lang="en-US" dirty="0" smtClean="0"/>
              <a:t>(contd.)</a:t>
            </a:r>
            <a:endParaRPr lang="fa-IR" dirty="0"/>
          </a:p>
        </p:txBody>
      </p:sp>
      <p:sp>
        <p:nvSpPr>
          <p:cNvPr id="3" name="Content Placeholder 2"/>
          <p:cNvSpPr>
            <a:spLocks noGrp="1"/>
          </p:cNvSpPr>
          <p:nvPr>
            <p:ph sz="quarter" idx="1"/>
          </p:nvPr>
        </p:nvSpPr>
        <p:spPr/>
        <p:txBody>
          <a:bodyPr/>
          <a:lstStyle/>
          <a:p>
            <a:pPr algn="ctr">
              <a:buNone/>
            </a:pPr>
            <a:endParaRPr lang="fa-IR" dirty="0" smtClean="0"/>
          </a:p>
          <a:p>
            <a:pPr algn="ctr">
              <a:buNone/>
            </a:pPr>
            <a:endParaRPr lang="fa-IR" dirty="0"/>
          </a:p>
          <a:p>
            <a:pPr algn="ctr">
              <a:buNone/>
            </a:pPr>
            <a:r>
              <a:rPr lang="en-US" b="1" u="sng" dirty="0" smtClean="0">
                <a:effectLst>
                  <a:outerShdw blurRad="38100" dist="38100" dir="2700000" algn="tl">
                    <a:srgbClr val="000000">
                      <a:alpha val="43137"/>
                    </a:srgbClr>
                  </a:outerShdw>
                </a:effectLst>
              </a:rPr>
              <a:t>hallmark</a:t>
            </a:r>
            <a:endParaRPr lang="en-US" b="1" u="sng" dirty="0">
              <a:effectLst>
                <a:outerShdw blurRad="38100" dist="38100" dir="2700000" algn="tl">
                  <a:srgbClr val="000000">
                    <a:alpha val="43137"/>
                  </a:srgbClr>
                </a:outerShdw>
              </a:effectLst>
            </a:endParaRPr>
          </a:p>
          <a:p>
            <a:pPr algn="ctr">
              <a:buNone/>
            </a:pPr>
            <a:r>
              <a:rPr lang="en-US" dirty="0" smtClean="0"/>
              <a:t>Movement forward and backward</a:t>
            </a:r>
            <a:endParaRPr lang="fa-IR" dirty="0" smtClean="0"/>
          </a:p>
          <a:p>
            <a:pPr algn="ctr">
              <a:buNone/>
            </a:pPr>
            <a:endParaRPr lang="fa-IR" dirty="0"/>
          </a:p>
          <a:p>
            <a:pPr algn="ctr">
              <a:buNone/>
            </a:pPr>
            <a:endParaRPr lang="en-US" dirty="0" smtClean="0"/>
          </a:p>
          <a:p>
            <a:pPr algn="ctr">
              <a:buNone/>
            </a:pPr>
            <a:endParaRPr lang="en-US" dirty="0"/>
          </a:p>
          <a:p>
            <a:pPr algn="ctr">
              <a:buNone/>
            </a:pP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Application of </a:t>
            </a:r>
            <a:r>
              <a:rPr lang="en-US" dirty="0" err="1" smtClean="0"/>
              <a:t>transtheoretical</a:t>
            </a:r>
            <a:r>
              <a:rPr lang="en-US" dirty="0" smtClean="0"/>
              <a:t>  model</a:t>
            </a:r>
            <a:endParaRPr lang="fa-IR" dirty="0"/>
          </a:p>
        </p:txBody>
      </p:sp>
      <p:graphicFrame>
        <p:nvGraphicFramePr>
          <p:cNvPr id="6" name="Content Placeholder 5"/>
          <p:cNvGraphicFramePr>
            <a:graphicFrameLocks noGrp="1"/>
          </p:cNvGraphicFramePr>
          <p:nvPr>
            <p:ph sz="quarter" idx="1"/>
          </p:nvPr>
        </p:nvGraphicFramePr>
        <p:xfrm>
          <a:off x="301625" y="1527175"/>
          <a:ext cx="8504238" cy="4797425"/>
        </p:xfrm>
        <a:graphic>
          <a:graphicData uri="http://schemas.openxmlformats.org/drawingml/2006/table">
            <a:tbl>
              <a:tblPr rtl="1" firstRow="1" bandRow="1">
                <a:tableStyleId>{5C22544A-7EE6-4342-B048-85BDC9FD1C3A}</a:tableStyleId>
              </a:tblPr>
              <a:tblGrid>
                <a:gridCol w="2834746"/>
                <a:gridCol w="2834746"/>
                <a:gridCol w="2834746"/>
              </a:tblGrid>
              <a:tr h="370840">
                <a:tc>
                  <a:txBody>
                    <a:bodyPr/>
                    <a:lstStyle/>
                    <a:p>
                      <a:pPr algn="l" rtl="1"/>
                      <a:r>
                        <a:rPr lang="en-US" dirty="0" smtClean="0"/>
                        <a:t>Intervention</a:t>
                      </a:r>
                      <a:endParaRPr lang="fa-IR" dirty="0"/>
                    </a:p>
                  </a:txBody>
                  <a:tcPr marL="94492" marR="94492"/>
                </a:tc>
                <a:tc>
                  <a:txBody>
                    <a:bodyPr/>
                    <a:lstStyle/>
                    <a:p>
                      <a:pPr algn="l" rtl="1"/>
                      <a:r>
                        <a:rPr lang="en-US" dirty="0" smtClean="0"/>
                        <a:t>Definition</a:t>
                      </a:r>
                      <a:endParaRPr lang="fa-IR" dirty="0"/>
                    </a:p>
                  </a:txBody>
                  <a:tcPr marL="94492" marR="94492"/>
                </a:tc>
                <a:tc>
                  <a:txBody>
                    <a:bodyPr/>
                    <a:lstStyle/>
                    <a:p>
                      <a:pPr algn="l" rtl="0"/>
                      <a:r>
                        <a:rPr lang="en-US" dirty="0" smtClean="0"/>
                        <a:t>Stage of change</a:t>
                      </a:r>
                      <a:endParaRPr lang="fa-IR" dirty="0"/>
                    </a:p>
                  </a:txBody>
                  <a:tcPr marL="94492" marR="94492"/>
                </a:tc>
              </a:tr>
              <a:tr h="370840">
                <a:tc>
                  <a:txBody>
                    <a:bodyPr/>
                    <a:lstStyle/>
                    <a:p>
                      <a:pPr algn="l" rtl="1"/>
                      <a:r>
                        <a:rPr lang="en-US" sz="1600" dirty="0" smtClean="0"/>
                        <a:t>Advise patient to quit;</a:t>
                      </a:r>
                      <a:r>
                        <a:rPr lang="en-US" sz="1600" baseline="0" dirty="0" smtClean="0"/>
                        <a:t> give brief motivational message</a:t>
                      </a:r>
                      <a:endParaRPr lang="fa-IR" sz="1600" dirty="0"/>
                    </a:p>
                  </a:txBody>
                  <a:tcPr marL="94492" marR="94492"/>
                </a:tc>
                <a:tc>
                  <a:txBody>
                    <a:bodyPr/>
                    <a:lstStyle/>
                    <a:p>
                      <a:pPr algn="l" rtl="1"/>
                      <a:r>
                        <a:rPr lang="en-US" sz="1600" dirty="0" smtClean="0"/>
                        <a:t>Not</a:t>
                      </a:r>
                      <a:r>
                        <a:rPr lang="en-US" sz="1600" baseline="0" dirty="0" smtClean="0"/>
                        <a:t> seriously thinking of quitting in next 6 month</a:t>
                      </a:r>
                      <a:endParaRPr lang="fa-IR" sz="1600" dirty="0"/>
                    </a:p>
                  </a:txBody>
                  <a:tcPr marL="94492" marR="94492"/>
                </a:tc>
                <a:tc>
                  <a:txBody>
                    <a:bodyPr/>
                    <a:lstStyle/>
                    <a:p>
                      <a:pPr algn="l" rtl="0"/>
                      <a:r>
                        <a:rPr lang="en-US" sz="1600" dirty="0" smtClean="0"/>
                        <a:t>precontemplation </a:t>
                      </a:r>
                      <a:endParaRPr lang="fa-IR" sz="1600" dirty="0"/>
                    </a:p>
                  </a:txBody>
                  <a:tcPr marL="94492" marR="94492"/>
                </a:tc>
              </a:tr>
              <a:tr h="370840">
                <a:tc>
                  <a:txBody>
                    <a:bodyPr/>
                    <a:lstStyle/>
                    <a:p>
                      <a:pPr algn="l" rtl="1"/>
                      <a:r>
                        <a:rPr lang="en-US" sz="1600" dirty="0" smtClean="0"/>
                        <a:t>Advise patient to</a:t>
                      </a:r>
                      <a:r>
                        <a:rPr lang="en-US" sz="1600" baseline="0" dirty="0" smtClean="0"/>
                        <a:t> quit; give brief motivational message; discuss pharmacotherapy</a:t>
                      </a:r>
                      <a:endParaRPr lang="fa-IR" sz="1600" dirty="0"/>
                    </a:p>
                  </a:txBody>
                  <a:tcPr marL="94492" marR="94492"/>
                </a:tc>
                <a:tc>
                  <a:txBody>
                    <a:bodyPr/>
                    <a:lstStyle/>
                    <a:p>
                      <a:pPr algn="l" rtl="1"/>
                      <a:r>
                        <a:rPr lang="en-US" sz="1600" dirty="0" smtClean="0"/>
                        <a:t>Seriously thinking</a:t>
                      </a:r>
                      <a:r>
                        <a:rPr lang="en-US" sz="1600" baseline="0" dirty="0" smtClean="0"/>
                        <a:t> of quitting in next 6 month</a:t>
                      </a:r>
                      <a:endParaRPr lang="fa-IR" sz="1600" dirty="0"/>
                    </a:p>
                  </a:txBody>
                  <a:tcPr marL="94492" marR="94492"/>
                </a:tc>
                <a:tc>
                  <a:txBody>
                    <a:bodyPr/>
                    <a:lstStyle/>
                    <a:p>
                      <a:pPr algn="l" rtl="1"/>
                      <a:r>
                        <a:rPr lang="en-US" sz="1600" dirty="0" smtClean="0"/>
                        <a:t>Contemplation</a:t>
                      </a:r>
                      <a:endParaRPr lang="fa-IR" sz="1600" dirty="0"/>
                    </a:p>
                  </a:txBody>
                  <a:tcPr marL="94492" marR="94492"/>
                </a:tc>
              </a:tr>
              <a:tr h="370840">
                <a:tc>
                  <a:txBody>
                    <a:bodyPr/>
                    <a:lstStyle/>
                    <a:p>
                      <a:pPr algn="l" rtl="1"/>
                      <a:r>
                        <a:rPr lang="en-US" sz="1600" dirty="0" smtClean="0"/>
                        <a:t>Set quit date; develop a quit plan; prescribe pharmacotherapy; provide behavioral therapy</a:t>
                      </a:r>
                      <a:endParaRPr lang="fa-IR" sz="1600" dirty="0"/>
                    </a:p>
                  </a:txBody>
                  <a:tcPr marL="94492" marR="94492"/>
                </a:tc>
                <a:tc>
                  <a:txBody>
                    <a:bodyPr/>
                    <a:lstStyle/>
                    <a:p>
                      <a:pPr algn="l" rtl="1"/>
                      <a:r>
                        <a:rPr lang="en-US" sz="1600" dirty="0" smtClean="0"/>
                        <a:t>Desire to quite tobacco use in next 30 d and made a quite attempt of at least 24 h within last year</a:t>
                      </a:r>
                      <a:endParaRPr lang="fa-IR" sz="1600" dirty="0"/>
                    </a:p>
                  </a:txBody>
                  <a:tcPr marL="94492" marR="94492"/>
                </a:tc>
                <a:tc>
                  <a:txBody>
                    <a:bodyPr/>
                    <a:lstStyle/>
                    <a:p>
                      <a:pPr algn="l" rtl="1"/>
                      <a:r>
                        <a:rPr lang="en-US" sz="1600" dirty="0" smtClean="0"/>
                        <a:t>Preparation</a:t>
                      </a:r>
                      <a:endParaRPr lang="fa-IR" sz="1600" dirty="0"/>
                    </a:p>
                  </a:txBody>
                  <a:tcPr marL="94492" marR="94492"/>
                </a:tc>
              </a:tr>
              <a:tr h="370840">
                <a:tc>
                  <a:txBody>
                    <a:bodyPr/>
                    <a:lstStyle/>
                    <a:p>
                      <a:pPr algn="l" rtl="1"/>
                      <a:r>
                        <a:rPr lang="en-US" sz="1600" dirty="0" smtClean="0"/>
                        <a:t>Review pharmacotherapy;</a:t>
                      </a:r>
                      <a:r>
                        <a:rPr lang="en-US" sz="1600" baseline="0" dirty="0" smtClean="0"/>
                        <a:t> provide support; discuss relapse prevention</a:t>
                      </a:r>
                      <a:endParaRPr lang="fa-IR" sz="1600" dirty="0"/>
                    </a:p>
                  </a:txBody>
                  <a:tcPr marL="94492" marR="94492"/>
                </a:tc>
                <a:tc>
                  <a:txBody>
                    <a:bodyPr/>
                    <a:lstStyle/>
                    <a:p>
                      <a:pPr algn="l" rtl="1"/>
                      <a:r>
                        <a:rPr lang="en-US" sz="1600" dirty="0" smtClean="0"/>
                        <a:t>Currently not smoking</a:t>
                      </a:r>
                      <a:r>
                        <a:rPr lang="en-US" sz="1600" baseline="0" dirty="0" smtClean="0"/>
                        <a:t> and abstinent &lt;6 m</a:t>
                      </a:r>
                      <a:endParaRPr lang="fa-IR" sz="1600" dirty="0"/>
                    </a:p>
                  </a:txBody>
                  <a:tcPr marL="94492" marR="94492"/>
                </a:tc>
                <a:tc>
                  <a:txBody>
                    <a:bodyPr/>
                    <a:lstStyle/>
                    <a:p>
                      <a:pPr algn="l" rtl="1"/>
                      <a:r>
                        <a:rPr lang="en-US" sz="1600" dirty="0" smtClean="0"/>
                        <a:t>Action</a:t>
                      </a:r>
                      <a:endParaRPr lang="fa-IR" sz="1600" dirty="0"/>
                    </a:p>
                  </a:txBody>
                  <a:tcPr marL="94492" marR="94492"/>
                </a:tc>
              </a:tr>
              <a:tr h="1134745">
                <a:tc>
                  <a:txBody>
                    <a:bodyPr/>
                    <a:lstStyle/>
                    <a:p>
                      <a:pPr algn="l" rtl="1"/>
                      <a:r>
                        <a:rPr lang="en-US" sz="1600" baseline="0" dirty="0" smtClean="0"/>
                        <a:t>discuss relapse prevention; provide encouragement</a:t>
                      </a:r>
                      <a:endParaRPr lang="fa-IR" sz="1600" dirty="0"/>
                    </a:p>
                  </a:txBody>
                  <a:tcPr marL="94492" marR="94492"/>
                </a:tc>
                <a:tc>
                  <a:txBody>
                    <a:bodyPr/>
                    <a:lstStyle/>
                    <a:p>
                      <a:pPr algn="l" rtl="1"/>
                      <a:r>
                        <a:rPr lang="en-US" sz="1600" dirty="0" smtClean="0"/>
                        <a:t>Currently not smoking</a:t>
                      </a:r>
                      <a:r>
                        <a:rPr lang="en-US" sz="1600" baseline="0" dirty="0" smtClean="0"/>
                        <a:t> and abstinent ≥ 6 mo or more  </a:t>
                      </a:r>
                      <a:endParaRPr lang="fa-IR" sz="1600" dirty="0"/>
                    </a:p>
                  </a:txBody>
                  <a:tcPr marL="94492" marR="94492"/>
                </a:tc>
                <a:tc>
                  <a:txBody>
                    <a:bodyPr/>
                    <a:lstStyle/>
                    <a:p>
                      <a:pPr algn="l" rtl="0"/>
                      <a:r>
                        <a:rPr lang="en-US" sz="1600" dirty="0" smtClean="0"/>
                        <a:t>Maintenance</a:t>
                      </a:r>
                      <a:endParaRPr lang="fa-IR" sz="1600" dirty="0"/>
                    </a:p>
                  </a:txBody>
                  <a:tcPr marL="94492" marR="94492"/>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41445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Motivation can be stimulated by providing a consistent impact message such as “5 R</a:t>
            </a:r>
            <a:r>
              <a:rPr lang="az-Cyrl-AZ" dirty="0" smtClean="0"/>
              <a:t>ѕ</a:t>
            </a:r>
            <a:r>
              <a:rPr lang="en-US" dirty="0" smtClean="0"/>
              <a:t>”</a:t>
            </a:r>
            <a:br>
              <a:rPr lang="en-US" dirty="0" smtClean="0"/>
            </a:br>
            <a:endParaRPr lang="fa-IR" dirty="0"/>
          </a:p>
        </p:txBody>
      </p:sp>
      <p:sp>
        <p:nvSpPr>
          <p:cNvPr id="3" name="Content Placeholder 2"/>
          <p:cNvSpPr>
            <a:spLocks noGrp="1"/>
          </p:cNvSpPr>
          <p:nvPr>
            <p:ph sz="quarter" idx="1"/>
          </p:nvPr>
        </p:nvSpPr>
        <p:spPr/>
        <p:txBody>
          <a:bodyPr/>
          <a:lstStyle/>
          <a:p>
            <a:pPr marL="514350" indent="-514350" algn="l" rtl="0">
              <a:buFont typeface="+mj-lt"/>
              <a:buAutoNum type="arabicPeriod"/>
              <a:defRPr/>
            </a:pPr>
            <a:r>
              <a:rPr lang="en-US" dirty="0" smtClean="0"/>
              <a:t>Relevance (personalized)</a:t>
            </a:r>
          </a:p>
          <a:p>
            <a:pPr marL="514350" indent="-514350" algn="l" rtl="0">
              <a:buFont typeface="+mj-lt"/>
              <a:buAutoNum type="arabicPeriod"/>
              <a:defRPr/>
            </a:pPr>
            <a:r>
              <a:rPr lang="en-US" dirty="0" smtClean="0"/>
              <a:t>Risk (immediate – long term)</a:t>
            </a:r>
          </a:p>
          <a:p>
            <a:pPr marL="514350" indent="-514350" algn="l" rtl="0">
              <a:buFont typeface="+mj-lt"/>
              <a:buAutoNum type="arabicPeriod"/>
              <a:defRPr/>
            </a:pPr>
            <a:r>
              <a:rPr lang="en-US" dirty="0" smtClean="0"/>
              <a:t>Rewards(benefits)</a:t>
            </a:r>
          </a:p>
          <a:p>
            <a:pPr marL="514350" indent="-514350" algn="l" rtl="0">
              <a:buFont typeface="+mj-lt"/>
              <a:buAutoNum type="arabicPeriod"/>
              <a:defRPr/>
            </a:pPr>
            <a:r>
              <a:rPr lang="en-US" dirty="0" smtClean="0"/>
              <a:t>Roadblocks(barrier – overcome)</a:t>
            </a:r>
          </a:p>
          <a:p>
            <a:pPr marL="514350" indent="-514350" algn="l" rtl="0">
              <a:buFont typeface="+mj-lt"/>
              <a:buAutoNum type="arabicPeriod"/>
              <a:defRPr/>
            </a:pPr>
            <a:r>
              <a:rPr lang="en-US" dirty="0" smtClean="0"/>
              <a:t>Repetition</a:t>
            </a:r>
            <a:endParaRPr lang="fa-IR" dirty="0" smtClean="0"/>
          </a:p>
          <a:p>
            <a:pPr algn="l" rtl="0">
              <a:buNone/>
            </a:pP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Motivational interviewing</a:t>
            </a:r>
            <a:endParaRPr lang="fa-IR" dirty="0"/>
          </a:p>
        </p:txBody>
      </p:sp>
      <p:sp>
        <p:nvSpPr>
          <p:cNvPr id="4" name="Subtitle 3"/>
          <p:cNvSpPr>
            <a:spLocks noGrp="1"/>
          </p:cNvSpPr>
          <p:nvPr>
            <p:ph sz="quarter" idx="1"/>
          </p:nvPr>
        </p:nvSpPr>
        <p:spPr/>
        <p:txBody>
          <a:bodyPr>
            <a:normAutofit fontScale="92500" lnSpcReduction="20000"/>
          </a:bodyPr>
          <a:lstStyle/>
          <a:p>
            <a:pPr algn="l" rtl="0">
              <a:buNone/>
            </a:pPr>
            <a:r>
              <a:rPr lang="en-US" dirty="0" smtClean="0"/>
              <a:t>Motivational interviewing is </a:t>
            </a:r>
            <a:r>
              <a:rPr lang="en-US" dirty="0" smtClean="0">
                <a:solidFill>
                  <a:srgbClr val="FF0000"/>
                </a:solidFill>
              </a:rPr>
              <a:t>a directive, patient- centered </a:t>
            </a:r>
            <a:r>
              <a:rPr lang="en-US" dirty="0" smtClean="0"/>
              <a:t>counseling</a:t>
            </a:r>
            <a:r>
              <a:rPr lang="en-US" baseline="30000" dirty="0" smtClean="0"/>
              <a:t> </a:t>
            </a:r>
            <a:r>
              <a:rPr lang="en-US" dirty="0" smtClean="0"/>
              <a:t>style that aims to help patients explore and resolve their ambivalence</a:t>
            </a:r>
            <a:r>
              <a:rPr lang="en-US" baseline="30000" dirty="0" smtClean="0"/>
              <a:t> </a:t>
            </a:r>
            <a:r>
              <a:rPr lang="en-US" dirty="0" smtClean="0"/>
              <a:t>about behavior change. </a:t>
            </a:r>
            <a:r>
              <a:rPr lang="en-US" dirty="0" smtClean="0">
                <a:solidFill>
                  <a:srgbClr val="FF0000"/>
                </a:solidFill>
              </a:rPr>
              <a:t>It combines elements</a:t>
            </a:r>
            <a:r>
              <a:rPr lang="en-US" dirty="0" smtClean="0"/>
              <a:t> of style </a:t>
            </a:r>
            <a:r>
              <a:rPr lang="en-US" dirty="0" smtClean="0">
                <a:solidFill>
                  <a:srgbClr val="FF0000"/>
                </a:solidFill>
              </a:rPr>
              <a:t>(warmth</a:t>
            </a:r>
            <a:r>
              <a:rPr lang="en-US" baseline="30000" dirty="0" smtClean="0">
                <a:solidFill>
                  <a:srgbClr val="FF0000"/>
                </a:solidFill>
              </a:rPr>
              <a:t> </a:t>
            </a:r>
            <a:r>
              <a:rPr lang="en-US" dirty="0" smtClean="0">
                <a:solidFill>
                  <a:srgbClr val="FF0000"/>
                </a:solidFill>
              </a:rPr>
              <a:t>and empathy) </a:t>
            </a:r>
            <a:r>
              <a:rPr lang="en-US" dirty="0" smtClean="0"/>
              <a:t>with technique (e.g. focused reflective listening</a:t>
            </a:r>
            <a:r>
              <a:rPr lang="en-US" baseline="30000" dirty="0" smtClean="0"/>
              <a:t> </a:t>
            </a:r>
            <a:r>
              <a:rPr lang="en-US" dirty="0" smtClean="0"/>
              <a:t>and the development of discrepancy). A core tenet of the technique</a:t>
            </a:r>
            <a:r>
              <a:rPr lang="en-US" baseline="30000" dirty="0" smtClean="0"/>
              <a:t> </a:t>
            </a:r>
            <a:r>
              <a:rPr lang="en-US" dirty="0" smtClean="0"/>
              <a:t>is that the patient’s motivation to change is enhanced</a:t>
            </a:r>
            <a:r>
              <a:rPr lang="en-US" baseline="30000" dirty="0" smtClean="0"/>
              <a:t> </a:t>
            </a:r>
            <a:r>
              <a:rPr lang="en-US" dirty="0" smtClean="0"/>
              <a:t>if there is a </a:t>
            </a:r>
            <a:r>
              <a:rPr lang="en-US" b="1" i="1" dirty="0" smtClean="0">
                <a:solidFill>
                  <a:srgbClr val="C00000"/>
                </a:solidFill>
              </a:rPr>
              <a:t>gentle process of negotiation in which the patient,</a:t>
            </a:r>
            <a:r>
              <a:rPr lang="en-US" b="1" i="1" baseline="30000" dirty="0" smtClean="0">
                <a:solidFill>
                  <a:srgbClr val="C00000"/>
                </a:solidFill>
              </a:rPr>
              <a:t> </a:t>
            </a:r>
            <a:r>
              <a:rPr lang="en-US" b="1" i="1" dirty="0" smtClean="0">
                <a:solidFill>
                  <a:srgbClr val="C00000"/>
                </a:solidFill>
              </a:rPr>
              <a:t>not the practitioner, articulates the benefits and costs involved</a:t>
            </a:r>
            <a:r>
              <a:rPr lang="en-US" dirty="0" smtClean="0"/>
              <a:t>.</a:t>
            </a:r>
            <a:r>
              <a:rPr lang="en-US" baseline="30000" dirty="0" smtClean="0"/>
              <a:t> </a:t>
            </a:r>
            <a:r>
              <a:rPr lang="en-US" dirty="0" smtClean="0"/>
              <a:t>A strong principle of this approach is that </a:t>
            </a:r>
            <a:r>
              <a:rPr lang="en-US" dirty="0" smtClean="0">
                <a:solidFill>
                  <a:srgbClr val="C00000"/>
                </a:solidFill>
              </a:rPr>
              <a:t>conflict is unhelpful</a:t>
            </a:r>
            <a:r>
              <a:rPr lang="en-US" baseline="30000" dirty="0" smtClean="0">
                <a:solidFill>
                  <a:srgbClr val="C00000"/>
                </a:solidFill>
              </a:rPr>
              <a:t> </a:t>
            </a:r>
            <a:r>
              <a:rPr lang="en-US" dirty="0" smtClean="0"/>
              <a:t>and that a </a:t>
            </a:r>
            <a:r>
              <a:rPr lang="en-US" dirty="0" smtClean="0">
                <a:solidFill>
                  <a:srgbClr val="C00000"/>
                </a:solidFill>
              </a:rPr>
              <a:t>collaborative relationship </a:t>
            </a:r>
            <a:r>
              <a:rPr lang="en-US" dirty="0" smtClean="0"/>
              <a:t>between therapist and</a:t>
            </a:r>
            <a:r>
              <a:rPr lang="en-US" baseline="30000" dirty="0" smtClean="0"/>
              <a:t> </a:t>
            </a:r>
            <a:r>
              <a:rPr lang="en-US" dirty="0" smtClean="0"/>
              <a:t>patient, in which they tackle the problem together, is essential.</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normAutofit fontScale="92500" lnSpcReduction="20000"/>
          </a:bodyPr>
          <a:lstStyle/>
          <a:p>
            <a:pPr marL="514350" indent="-514350" algn="l" rtl="0">
              <a:buFont typeface="+mj-lt"/>
              <a:buAutoNum type="arabicPeriod"/>
            </a:pPr>
            <a:r>
              <a:rPr lang="en-US" sz="2800" dirty="0" smtClean="0"/>
              <a:t>Express empathy</a:t>
            </a:r>
            <a:endParaRPr lang="en-US" sz="2300" dirty="0" smtClean="0"/>
          </a:p>
          <a:p>
            <a:pPr marL="514350" indent="-514350" algn="l" rtl="0">
              <a:buFont typeface="+mj-lt"/>
              <a:buAutoNum type="arabicPeriod"/>
            </a:pPr>
            <a:r>
              <a:rPr lang="en-US" sz="2800" dirty="0" smtClean="0"/>
              <a:t>Develop discrepancy</a:t>
            </a:r>
          </a:p>
          <a:p>
            <a:pPr marL="514350" indent="-514350" algn="l" rtl="0">
              <a:buFont typeface="+mj-lt"/>
              <a:buAutoNum type="arabicPeriod"/>
            </a:pPr>
            <a:r>
              <a:rPr lang="en-US" sz="2800" dirty="0" smtClean="0"/>
              <a:t>Roll with resistance</a:t>
            </a:r>
          </a:p>
          <a:p>
            <a:pPr marL="514350" indent="-514350" algn="l" rtl="0">
              <a:buFont typeface="+mj-lt"/>
              <a:buAutoNum type="arabicPeriod"/>
            </a:pPr>
            <a:r>
              <a:rPr lang="en-US" sz="2800" dirty="0" smtClean="0"/>
              <a:t>Support self efficacy</a:t>
            </a:r>
          </a:p>
          <a:p>
            <a:pPr algn="l" rtl="0"/>
            <a:endParaRPr lang="fa-IR" dirty="0"/>
          </a:p>
        </p:txBody>
      </p:sp>
      <p:sp>
        <p:nvSpPr>
          <p:cNvPr id="3" name="Title 2"/>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Clinical principles</a:t>
            </a:r>
            <a:endParaRPr lang="fa-IR" b="1"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Counseling for health behavior change</a:t>
            </a:r>
            <a:endParaRPr lang="fa-IR" dirty="0"/>
          </a:p>
        </p:txBody>
      </p:sp>
      <p:sp>
        <p:nvSpPr>
          <p:cNvPr id="5" name="Text Placeholder 4"/>
          <p:cNvSpPr>
            <a:spLocks noGrp="1"/>
          </p:cNvSpPr>
          <p:nvPr>
            <p:ph type="body" idx="1"/>
          </p:nvPr>
        </p:nvSpPr>
        <p:spPr/>
        <p:txBody>
          <a:bodyPr>
            <a:normAutofit/>
          </a:bodyPr>
          <a:lstStyle/>
          <a:p>
            <a:r>
              <a:rPr lang="en-US" sz="6600" dirty="0" smtClean="0"/>
              <a:t>Thank YOU!</a:t>
            </a:r>
            <a:endParaRPr lang="fa-IR"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68426" y="2743200"/>
            <a:ext cx="6480174" cy="2900378"/>
          </a:xfrm>
        </p:spPr>
        <p:txBody>
          <a:bodyPr/>
          <a:lstStyle/>
          <a:p>
            <a:pPr algn="l" rtl="0"/>
            <a:r>
              <a:rPr lang="en-US" sz="2000" dirty="0" smtClean="0"/>
              <a:t>Satisfaction</a:t>
            </a:r>
          </a:p>
          <a:p>
            <a:pPr algn="l" rtl="0"/>
            <a:r>
              <a:rPr lang="en-US" sz="2000" dirty="0" smtClean="0"/>
              <a:t>Trust</a:t>
            </a:r>
          </a:p>
          <a:p>
            <a:pPr algn="l" rtl="0"/>
            <a:r>
              <a:rPr lang="en-US" sz="2000" dirty="0" smtClean="0"/>
              <a:t>Understanding and adherence</a:t>
            </a:r>
          </a:p>
          <a:p>
            <a:pPr algn="l" rtl="0"/>
            <a:r>
              <a:rPr lang="en-US" sz="2000" dirty="0" smtClean="0"/>
              <a:t>Reduced litigation for malpractice</a:t>
            </a:r>
          </a:p>
          <a:p>
            <a:pPr algn="l" rtl="0"/>
            <a:r>
              <a:rPr lang="en-US" sz="2000" dirty="0" smtClean="0"/>
              <a:t>Improved patient health status  </a:t>
            </a:r>
            <a:endParaRPr lang="fa-IR" sz="2000" dirty="0" smtClean="0"/>
          </a:p>
          <a:p>
            <a:endParaRPr lang="en-US" dirty="0"/>
          </a:p>
        </p:txBody>
      </p:sp>
      <p:sp>
        <p:nvSpPr>
          <p:cNvPr id="4" name="Title 3"/>
          <p:cNvSpPr>
            <a:spLocks noGrp="1"/>
          </p:cNvSpPr>
          <p:nvPr>
            <p:ph type="title"/>
          </p:nvPr>
        </p:nvSpPr>
        <p:spPr/>
        <p:txBody>
          <a:bodyPr>
            <a:normAutofit/>
          </a:bodyPr>
          <a:lstStyle/>
          <a:p>
            <a:pPr rtl="0"/>
            <a:r>
              <a:rPr lang="fa-IR" dirty="0" smtClean="0"/>
              <a:t> </a:t>
            </a:r>
            <a:r>
              <a:rPr lang="en-US" dirty="0"/>
              <a:t> </a:t>
            </a:r>
            <a:r>
              <a:rPr lang="en-US" dirty="0" smtClean="0"/>
              <a:t>Counseling for health behavior change</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Autofit/>
          </a:bodyPr>
          <a:lstStyle/>
          <a:p>
            <a:r>
              <a:rPr lang="fa-IR" sz="2000" dirty="0" smtClean="0"/>
              <a:t>عدم باز پرداخت</a:t>
            </a:r>
          </a:p>
          <a:p>
            <a:r>
              <a:rPr lang="fa-IR" sz="2000" dirty="0" smtClean="0"/>
              <a:t>کمبود وقت</a:t>
            </a:r>
          </a:p>
          <a:p>
            <a:r>
              <a:rPr lang="fa-IR" sz="2000" dirty="0" smtClean="0"/>
              <a:t>فقدان مهارت</a:t>
            </a:r>
          </a:p>
          <a:p>
            <a:r>
              <a:rPr lang="fa-IR" sz="2000" dirty="0" smtClean="0"/>
              <a:t>عدم اطمینان به مشاوره</a:t>
            </a:r>
          </a:p>
          <a:p>
            <a:r>
              <a:rPr lang="fa-IR" sz="2000" dirty="0" smtClean="0"/>
              <a:t>عدم متابعت کردن بیمار</a:t>
            </a:r>
            <a:endParaRPr lang="en-US" sz="2000" dirty="0"/>
          </a:p>
        </p:txBody>
      </p:sp>
      <p:sp>
        <p:nvSpPr>
          <p:cNvPr id="3" name="Title 2"/>
          <p:cNvSpPr>
            <a:spLocks noGrp="1"/>
          </p:cNvSpPr>
          <p:nvPr>
            <p:ph type="title"/>
          </p:nvPr>
        </p:nvSpPr>
        <p:spPr/>
        <p:txBody>
          <a:bodyPr/>
          <a:lstStyle/>
          <a:p>
            <a:r>
              <a:rPr lang="fa-IR" dirty="0" smtClean="0"/>
              <a:t>دلایل عدم انجام مشاوره</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pPr algn="l" rtl="0"/>
            <a:r>
              <a:rPr sz="1600">
                <a:solidFill>
                  <a:schemeClr val="bg1"/>
                </a:solidFill>
              </a:rPr>
              <a:t>Physician verbal behaviors associated with positive patient outcome</a:t>
            </a:r>
          </a:p>
        </p:txBody>
      </p:sp>
      <p:sp>
        <p:nvSpPr>
          <p:cNvPr id="8" name="Text Placeholder 7"/>
          <p:cNvSpPr>
            <a:spLocks noGrp="1"/>
          </p:cNvSpPr>
          <p:nvPr>
            <p:ph type="body" sz="half" idx="3"/>
          </p:nvPr>
        </p:nvSpPr>
        <p:spPr/>
        <p:txBody>
          <a:bodyPr/>
          <a:lstStyle/>
          <a:p>
            <a:endParaRPr lang="en-US"/>
          </a:p>
        </p:txBody>
      </p:sp>
      <p:sp>
        <p:nvSpPr>
          <p:cNvPr id="3" name="Content Placeholder 2"/>
          <p:cNvSpPr>
            <a:spLocks noGrp="1"/>
          </p:cNvSpPr>
          <p:nvPr>
            <p:ph sz="quarter" idx="2"/>
          </p:nvPr>
        </p:nvSpPr>
        <p:spPr/>
        <p:txBody>
          <a:bodyPr>
            <a:normAutofit fontScale="62500" lnSpcReduction="20000"/>
          </a:bodyPr>
          <a:lstStyle/>
          <a:p>
            <a:pPr algn="l" rtl="0">
              <a:buNone/>
            </a:pPr>
            <a:r>
              <a:rPr lang="en-US" dirty="0" smtClean="0"/>
              <a:t>                            </a:t>
            </a:r>
          </a:p>
          <a:p>
            <a:pPr algn="l" rtl="0"/>
            <a:r>
              <a:rPr lang="en-US" sz="2900" dirty="0" smtClean="0"/>
              <a:t>Expressing </a:t>
            </a:r>
            <a:r>
              <a:rPr lang="en-US" sz="2900" dirty="0" smtClean="0">
                <a:solidFill>
                  <a:srgbClr val="FF0000"/>
                </a:solidFill>
              </a:rPr>
              <a:t>empathy</a:t>
            </a:r>
          </a:p>
          <a:p>
            <a:pPr algn="l" rtl="0"/>
            <a:r>
              <a:rPr lang="en-US" sz="2900" dirty="0" smtClean="0"/>
              <a:t>Making statement of reassurance and support</a:t>
            </a:r>
          </a:p>
          <a:p>
            <a:pPr algn="l" rtl="0"/>
            <a:r>
              <a:rPr lang="en-US" sz="2900" dirty="0" smtClean="0"/>
              <a:t>Being friendly and courteous</a:t>
            </a:r>
          </a:p>
          <a:p>
            <a:pPr algn="l" rtl="0"/>
            <a:r>
              <a:rPr lang="en-US" sz="2900" dirty="0" smtClean="0"/>
              <a:t>Using patient-centered questioning techniques</a:t>
            </a:r>
          </a:p>
          <a:p>
            <a:pPr algn="l" rtl="0"/>
            <a:r>
              <a:rPr lang="en-US" sz="2900" dirty="0" smtClean="0"/>
              <a:t>Longer clinical encounter, with more time spent on health education</a:t>
            </a:r>
            <a:endParaRPr lang="fa-IR" sz="2900" dirty="0" smtClean="0"/>
          </a:p>
          <a:p>
            <a:pPr algn="l" rtl="0"/>
            <a:r>
              <a:rPr lang="en-US" sz="2900" dirty="0" smtClean="0"/>
              <a:t>Expressing positive reinforcement in response to patient</a:t>
            </a:r>
          </a:p>
          <a:p>
            <a:pPr algn="l" rtl="0">
              <a:buNone/>
            </a:pPr>
            <a:endParaRPr lang="en-US" sz="2900" dirty="0"/>
          </a:p>
          <a:p>
            <a:pPr algn="ctr" rtl="0">
              <a:buNone/>
            </a:pPr>
            <a:r>
              <a:rPr lang="en-US" sz="2900" dirty="0" smtClean="0"/>
              <a:t>  </a:t>
            </a:r>
          </a:p>
          <a:p>
            <a:pPr algn="l" rtl="0">
              <a:buNone/>
            </a:pPr>
            <a:endParaRPr lang="fa-IR" dirty="0"/>
          </a:p>
        </p:txBody>
      </p:sp>
      <p:sp>
        <p:nvSpPr>
          <p:cNvPr id="4" name="Content Placeholder 3"/>
          <p:cNvSpPr>
            <a:spLocks noGrp="1"/>
          </p:cNvSpPr>
          <p:nvPr>
            <p:ph sz="quarter" idx="4"/>
          </p:nvPr>
        </p:nvSpPr>
        <p:spPr/>
        <p:txBody>
          <a:bodyPr>
            <a:normAutofit/>
          </a:bodyPr>
          <a:lstStyle/>
          <a:p>
            <a:pPr algn="l" rtl="0"/>
            <a:r>
              <a:rPr lang="en-US" sz="1800" dirty="0" smtClean="0"/>
              <a:t>Appropriately using humor</a:t>
            </a:r>
          </a:p>
          <a:p>
            <a:pPr algn="l" rtl="0"/>
            <a:r>
              <a:rPr lang="en-US" sz="1800" dirty="0" smtClean="0"/>
              <a:t>Addressing patient’s feelings, emotion, and social relation</a:t>
            </a:r>
          </a:p>
          <a:p>
            <a:pPr algn="l" rtl="0"/>
            <a:r>
              <a:rPr lang="en-US" sz="1800" dirty="0" smtClean="0"/>
              <a:t>Sharing medical data with patient</a:t>
            </a:r>
          </a:p>
          <a:p>
            <a:pPr algn="l" rtl="0"/>
            <a:r>
              <a:rPr lang="en-US" sz="1800" dirty="0" smtClean="0"/>
              <a:t>Discussing effects of treatment</a:t>
            </a:r>
          </a:p>
          <a:p>
            <a:pPr algn="l" rtl="0"/>
            <a:r>
              <a:rPr lang="en-US" sz="1800" dirty="0" smtClean="0"/>
              <a:t>Listening to patient questions and statement</a:t>
            </a:r>
          </a:p>
          <a:p>
            <a:pPr algn="l" rtl="0"/>
            <a:r>
              <a:rPr lang="en-US" sz="1800" dirty="0" smtClean="0"/>
              <a:t>Summarizing information from patient</a:t>
            </a:r>
          </a:p>
          <a:p>
            <a:pPr algn="l" rtl="0"/>
            <a:r>
              <a:rPr lang="en-US" sz="1800" dirty="0" smtClean="0"/>
              <a:t>Giving explanation</a:t>
            </a:r>
          </a:p>
          <a:p>
            <a:pPr algn="l" rtl="0"/>
            <a:endParaRPr lang="en-US" dirty="0" smtClean="0"/>
          </a:p>
          <a:p>
            <a:pPr algn="l" rtl="0">
              <a:buNone/>
            </a:pPr>
            <a:endParaRPr lang="en-US" dirty="0"/>
          </a:p>
        </p:txBody>
      </p:sp>
      <p:sp>
        <p:nvSpPr>
          <p:cNvPr id="2" name="Title 1"/>
          <p:cNvSpPr>
            <a:spLocks noGrp="1"/>
          </p:cNvSpPr>
          <p:nvPr>
            <p:ph type="title"/>
          </p:nvPr>
        </p:nvSpPr>
        <p:spPr/>
        <p:txBody>
          <a:bodyPr>
            <a:normAutofit/>
          </a:bodyPr>
          <a:lstStyle/>
          <a:p>
            <a:r>
              <a:rPr lang="en-US" sz="2400" dirty="0" smtClean="0"/>
              <a:t>Examples of physician behaviors that affect patient outcomes</a:t>
            </a:r>
            <a:endParaRPr lang="fa-I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empathic skills</a:t>
            </a:r>
            <a:endParaRPr lang="fa-IR" dirty="0"/>
          </a:p>
        </p:txBody>
      </p:sp>
      <p:graphicFrame>
        <p:nvGraphicFramePr>
          <p:cNvPr id="4" name="Content Placeholder 3"/>
          <p:cNvGraphicFramePr>
            <a:graphicFrameLocks noGrp="1"/>
          </p:cNvGraphicFramePr>
          <p:nvPr>
            <p:ph sz="quarter" idx="1"/>
          </p:nvPr>
        </p:nvGraphicFramePr>
        <p:xfrm>
          <a:off x="301625" y="1527175"/>
          <a:ext cx="8504238" cy="3302000"/>
        </p:xfrm>
        <a:graphic>
          <a:graphicData uri="http://schemas.openxmlformats.org/drawingml/2006/table">
            <a:tbl>
              <a:tblPr rtl="1" firstRow="1" bandRow="1">
                <a:tableStyleId>{5C22544A-7EE6-4342-B048-85BDC9FD1C3A}</a:tableStyleId>
              </a:tblPr>
              <a:tblGrid>
                <a:gridCol w="4252119"/>
                <a:gridCol w="4252119"/>
              </a:tblGrid>
              <a:tr h="370840">
                <a:tc>
                  <a:txBody>
                    <a:bodyPr/>
                    <a:lstStyle/>
                    <a:p>
                      <a:pPr algn="ctr" rtl="1"/>
                      <a:r>
                        <a:rPr lang="en-US" dirty="0" smtClean="0"/>
                        <a:t>Example</a:t>
                      </a:r>
                      <a:endParaRPr lang="fa-IR" dirty="0"/>
                    </a:p>
                  </a:txBody>
                  <a:tcPr/>
                </a:tc>
                <a:tc>
                  <a:txBody>
                    <a:bodyPr/>
                    <a:lstStyle/>
                    <a:p>
                      <a:pPr algn="ctr" rtl="1"/>
                      <a:r>
                        <a:rPr lang="en-US" dirty="0" smtClean="0"/>
                        <a:t>Skill</a:t>
                      </a:r>
                      <a:endParaRPr lang="fa-IR" dirty="0"/>
                    </a:p>
                  </a:txBody>
                  <a:tcPr/>
                </a:tc>
              </a:tr>
              <a:tr h="370840">
                <a:tc>
                  <a:txBody>
                    <a:bodyPr/>
                    <a:lstStyle/>
                    <a:p>
                      <a:pPr algn="ctr" rtl="1"/>
                      <a:r>
                        <a:rPr lang="en-US" dirty="0" smtClean="0"/>
                        <a:t>You seem upset</a:t>
                      </a:r>
                      <a:endParaRPr lang="fa-IR" dirty="0"/>
                    </a:p>
                  </a:txBody>
                  <a:tcPr/>
                </a:tc>
                <a:tc>
                  <a:txBody>
                    <a:bodyPr/>
                    <a:lstStyle/>
                    <a:p>
                      <a:pPr algn="ctr" rtl="1"/>
                      <a:r>
                        <a:rPr lang="en-US" dirty="0" smtClean="0"/>
                        <a:t>Reflection</a:t>
                      </a:r>
                      <a:endParaRPr lang="fa-IR" dirty="0"/>
                    </a:p>
                  </a:txBody>
                  <a:tcPr/>
                </a:tc>
              </a:tr>
              <a:tr h="370840">
                <a:tc>
                  <a:txBody>
                    <a:bodyPr/>
                    <a:lstStyle/>
                    <a:p>
                      <a:pPr algn="ctr" rtl="1"/>
                      <a:r>
                        <a:rPr lang="en-US" dirty="0" smtClean="0"/>
                        <a:t>I can understand your anger with the callous way you were treated</a:t>
                      </a:r>
                      <a:endParaRPr lang="fa-IR" dirty="0"/>
                    </a:p>
                  </a:txBody>
                  <a:tcPr/>
                </a:tc>
                <a:tc>
                  <a:txBody>
                    <a:bodyPr/>
                    <a:lstStyle/>
                    <a:p>
                      <a:pPr algn="ctr" rtl="1"/>
                      <a:r>
                        <a:rPr lang="en-US" dirty="0" smtClean="0"/>
                        <a:t>Validation</a:t>
                      </a:r>
                      <a:endParaRPr lang="fa-IR" dirty="0"/>
                    </a:p>
                  </a:txBody>
                  <a:tcPr/>
                </a:tc>
              </a:tr>
              <a:tr h="370840">
                <a:tc>
                  <a:txBody>
                    <a:bodyPr/>
                    <a:lstStyle/>
                    <a:p>
                      <a:pPr algn="ctr" rtl="1"/>
                      <a:r>
                        <a:rPr lang="en-US" dirty="0" smtClean="0"/>
                        <a:t>You are doing very well handling your grief</a:t>
                      </a:r>
                      <a:endParaRPr lang="fa-IR" dirty="0"/>
                    </a:p>
                  </a:txBody>
                  <a:tcPr/>
                </a:tc>
                <a:tc>
                  <a:txBody>
                    <a:bodyPr/>
                    <a:lstStyle/>
                    <a:p>
                      <a:pPr algn="ctr" rtl="1"/>
                      <a:r>
                        <a:rPr lang="en-US" dirty="0" smtClean="0"/>
                        <a:t>Support</a:t>
                      </a:r>
                      <a:endParaRPr lang="fa-IR" dirty="0"/>
                    </a:p>
                  </a:txBody>
                  <a:tcPr/>
                </a:tc>
              </a:tr>
              <a:tr h="370840">
                <a:tc>
                  <a:txBody>
                    <a:bodyPr/>
                    <a:lstStyle/>
                    <a:p>
                      <a:pPr algn="ctr" rtl="1"/>
                      <a:r>
                        <a:rPr lang="en-US" dirty="0" smtClean="0"/>
                        <a:t>Perhaps we can work together</a:t>
                      </a:r>
                      <a:r>
                        <a:rPr lang="en-US" baseline="0" dirty="0" smtClean="0"/>
                        <a:t> to make you feel better</a:t>
                      </a:r>
                      <a:endParaRPr lang="fa-IR" dirty="0"/>
                    </a:p>
                  </a:txBody>
                  <a:tcPr/>
                </a:tc>
                <a:tc>
                  <a:txBody>
                    <a:bodyPr/>
                    <a:lstStyle/>
                    <a:p>
                      <a:pPr algn="ctr" rtl="1"/>
                      <a:r>
                        <a:rPr lang="en-US" dirty="0" smtClean="0"/>
                        <a:t>Partnership</a:t>
                      </a:r>
                      <a:endParaRPr lang="fa-IR" dirty="0"/>
                    </a:p>
                  </a:txBody>
                  <a:tcPr/>
                </a:tc>
              </a:tr>
              <a:tr h="370840">
                <a:tc>
                  <a:txBody>
                    <a:bodyPr/>
                    <a:lstStyle/>
                    <a:p>
                      <a:pPr algn="ctr" rtl="1"/>
                      <a:r>
                        <a:rPr lang="en-US" dirty="0" smtClean="0"/>
                        <a:t>You have tremendous compassion for your sibling </a:t>
                      </a:r>
                      <a:endParaRPr lang="fa-IR" dirty="0"/>
                    </a:p>
                  </a:txBody>
                  <a:tcPr/>
                </a:tc>
                <a:tc>
                  <a:txBody>
                    <a:bodyPr/>
                    <a:lstStyle/>
                    <a:p>
                      <a:pPr algn="ctr" rtl="1"/>
                      <a:r>
                        <a:rPr lang="en-US" dirty="0" smtClean="0"/>
                        <a:t>Respect </a:t>
                      </a:r>
                      <a:endParaRPr lang="fa-IR"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Examples of physician behaviors that affect patient outcomes</a:t>
            </a:r>
            <a:endParaRPr lang="fa-IR" sz="2400" dirty="0"/>
          </a:p>
        </p:txBody>
      </p:sp>
      <p:sp>
        <p:nvSpPr>
          <p:cNvPr id="3" name="Content Placeholder 2"/>
          <p:cNvSpPr>
            <a:spLocks noGrp="1"/>
          </p:cNvSpPr>
          <p:nvPr>
            <p:ph sz="quarter" idx="1"/>
          </p:nvPr>
        </p:nvSpPr>
        <p:spPr/>
        <p:txBody>
          <a:bodyPr>
            <a:normAutofit lnSpcReduction="10000"/>
          </a:bodyPr>
          <a:lstStyle/>
          <a:p>
            <a:pPr algn="l" rtl="0">
              <a:buNone/>
            </a:pPr>
            <a:r>
              <a:rPr lang="en-US" sz="1800" b="1" dirty="0" smtClean="0"/>
              <a:t>Physician </a:t>
            </a:r>
            <a:r>
              <a:rPr lang="en-US" sz="1800" b="1" dirty="0" smtClean="0">
                <a:solidFill>
                  <a:srgbClr val="FF0000"/>
                </a:solidFill>
              </a:rPr>
              <a:t>verbal behaviors </a:t>
            </a:r>
            <a:r>
              <a:rPr lang="en-US" sz="1800" b="1" dirty="0" smtClean="0"/>
              <a:t>associated with </a:t>
            </a:r>
            <a:r>
              <a:rPr lang="en-US" sz="1800" b="1" dirty="0" smtClean="0">
                <a:solidFill>
                  <a:srgbClr val="FF0000"/>
                </a:solidFill>
              </a:rPr>
              <a:t>negative</a:t>
            </a:r>
            <a:r>
              <a:rPr lang="en-US" sz="1800" b="1" dirty="0" smtClean="0"/>
              <a:t> patient outcome</a:t>
            </a:r>
          </a:p>
          <a:p>
            <a:pPr algn="l" rtl="0">
              <a:buNone/>
            </a:pPr>
            <a:r>
              <a:rPr lang="en-US" sz="1600" dirty="0" smtClean="0"/>
              <a:t>Using mostly biomedical questioning style</a:t>
            </a:r>
          </a:p>
          <a:p>
            <a:pPr algn="l" rtl="0">
              <a:buNone/>
            </a:pPr>
            <a:r>
              <a:rPr lang="en-US" sz="1600" dirty="0" smtClean="0"/>
              <a:t>Frequently interrupting patient</a:t>
            </a:r>
          </a:p>
          <a:p>
            <a:pPr algn="l" rtl="0">
              <a:buNone/>
            </a:pPr>
            <a:r>
              <a:rPr lang="en-US" sz="1600" dirty="0" smtClean="0"/>
              <a:t>Collecting information without giving feedback to patient antagonism</a:t>
            </a:r>
          </a:p>
          <a:p>
            <a:pPr algn="l" rtl="0">
              <a:buNone/>
            </a:pPr>
            <a:r>
              <a:rPr lang="en-US" sz="1600" dirty="0" smtClean="0"/>
              <a:t>Demonstration irritation, anger, or nervousness</a:t>
            </a:r>
          </a:p>
          <a:p>
            <a:pPr algn="l" rtl="0">
              <a:buNone/>
            </a:pPr>
            <a:endParaRPr lang="en-US" sz="1600" dirty="0" smtClean="0"/>
          </a:p>
          <a:p>
            <a:pPr algn="l" rtl="0">
              <a:buNone/>
            </a:pPr>
            <a:r>
              <a:rPr lang="en-US" sz="1800" b="1" dirty="0" smtClean="0"/>
              <a:t>Physician </a:t>
            </a:r>
            <a:r>
              <a:rPr lang="en-US" sz="1800" b="1" dirty="0" smtClean="0">
                <a:solidFill>
                  <a:srgbClr val="FF0000"/>
                </a:solidFill>
              </a:rPr>
              <a:t>nonverbal behaviors </a:t>
            </a:r>
            <a:r>
              <a:rPr lang="en-US" sz="1800" b="1" dirty="0" smtClean="0"/>
              <a:t>associated with </a:t>
            </a:r>
            <a:r>
              <a:rPr lang="en-US" sz="1800" b="1" dirty="0" smtClean="0">
                <a:solidFill>
                  <a:srgbClr val="FF0000"/>
                </a:solidFill>
              </a:rPr>
              <a:t>positiv</a:t>
            </a:r>
            <a:r>
              <a:rPr lang="en-US" sz="1800" b="1" dirty="0" smtClean="0"/>
              <a:t>e patient outcome</a:t>
            </a:r>
          </a:p>
          <a:p>
            <a:pPr algn="l" rtl="0">
              <a:buNone/>
            </a:pPr>
            <a:r>
              <a:rPr lang="en-US" sz="1600" dirty="0" smtClean="0"/>
              <a:t>Nodding head</a:t>
            </a:r>
          </a:p>
          <a:p>
            <a:pPr algn="l" rtl="0">
              <a:buNone/>
            </a:pPr>
            <a:r>
              <a:rPr lang="en-US" sz="1600" dirty="0" smtClean="0"/>
              <a:t>Leaning forward toward patient</a:t>
            </a:r>
          </a:p>
          <a:p>
            <a:pPr algn="l" rtl="0">
              <a:buNone/>
            </a:pPr>
            <a:r>
              <a:rPr lang="en-US" sz="1600" dirty="0" smtClean="0"/>
              <a:t>Uncrossed leg and arms</a:t>
            </a:r>
          </a:p>
          <a:p>
            <a:pPr algn="l" rtl="0">
              <a:buNone/>
            </a:pPr>
            <a:r>
              <a:rPr lang="en-US" sz="1800" b="1" dirty="0" smtClean="0"/>
              <a:t>Physician </a:t>
            </a:r>
            <a:r>
              <a:rPr lang="en-US" sz="1800" b="1" dirty="0" smtClean="0">
                <a:solidFill>
                  <a:srgbClr val="FF0000"/>
                </a:solidFill>
              </a:rPr>
              <a:t>nonverbal behaviors </a:t>
            </a:r>
            <a:r>
              <a:rPr lang="en-US" sz="1800" b="1" dirty="0" smtClean="0"/>
              <a:t>associated with </a:t>
            </a:r>
            <a:r>
              <a:rPr lang="en-US" sz="1800" b="1" dirty="0" smtClean="0">
                <a:solidFill>
                  <a:srgbClr val="FF0000"/>
                </a:solidFill>
              </a:rPr>
              <a:t>negative</a:t>
            </a:r>
            <a:r>
              <a:rPr lang="en-US" sz="1800" b="1" dirty="0" smtClean="0"/>
              <a:t> patient outcome</a:t>
            </a:r>
          </a:p>
          <a:p>
            <a:pPr algn="l" rtl="0">
              <a:buNone/>
            </a:pPr>
            <a:r>
              <a:rPr lang="en-US" sz="1600" dirty="0" smtClean="0"/>
              <a:t>Crossed arms</a:t>
            </a:r>
          </a:p>
          <a:p>
            <a:pPr algn="l" rtl="0">
              <a:buNone/>
            </a:pPr>
            <a:r>
              <a:rPr lang="en-US" sz="1600" dirty="0" smtClean="0"/>
              <a:t>Frequently touching patient during interview</a:t>
            </a:r>
          </a:p>
          <a:p>
            <a:pPr algn="l" rtl="0">
              <a:buNone/>
            </a:pPr>
            <a:r>
              <a:rPr lang="en-US" sz="1600" dirty="0" smtClean="0"/>
              <a:t>Orienting body  away from patient</a:t>
            </a:r>
          </a:p>
          <a:p>
            <a:pPr algn="l" rtl="0">
              <a:buNone/>
            </a:pPr>
            <a:endParaRPr lang="en-US" sz="18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behavior change</a:t>
            </a:r>
            <a:endParaRPr lang="fa-IR" dirty="0"/>
          </a:p>
        </p:txBody>
      </p:sp>
      <p:sp>
        <p:nvSpPr>
          <p:cNvPr id="4" name="Subtitle 3"/>
          <p:cNvSpPr>
            <a:spLocks noGrp="1"/>
          </p:cNvSpPr>
          <p:nvPr>
            <p:ph sz="quarter" idx="1"/>
          </p:nvPr>
        </p:nvSpPr>
        <p:spPr/>
        <p:txBody>
          <a:bodyPr>
            <a:normAutofit/>
          </a:bodyPr>
          <a:lstStyle/>
          <a:p>
            <a:pPr algn="l" rtl="0"/>
            <a:r>
              <a:rPr lang="en-US" dirty="0" smtClean="0"/>
              <a:t>Behavioral change theories and models are </a:t>
            </a:r>
            <a:r>
              <a:rPr lang="en-US" dirty="0" smtClean="0">
                <a:solidFill>
                  <a:schemeClr val="accent1">
                    <a:lumMod val="75000"/>
                  </a:schemeClr>
                </a:solidFill>
              </a:rPr>
              <a:t>attempts to explain the reasons behind alterations in individuals' behavioral patterns</a:t>
            </a:r>
            <a:r>
              <a:rPr lang="en-US" dirty="0" smtClean="0"/>
              <a:t>. These theories cite </a:t>
            </a:r>
            <a:r>
              <a:rPr lang="en-US" dirty="0" smtClean="0">
                <a:solidFill>
                  <a:srgbClr val="C00000"/>
                </a:solidFill>
              </a:rPr>
              <a:t>environmental, personal, and behavioral </a:t>
            </a:r>
            <a:r>
              <a:rPr lang="en-US" dirty="0" smtClean="0"/>
              <a:t>characteristics as the major factors in behavioral determination. In recent years, there has been increased interest in the application of these theories in the areas of </a:t>
            </a:r>
            <a:r>
              <a:rPr lang="en-US" dirty="0" smtClean="0">
                <a:solidFill>
                  <a:schemeClr val="accent1">
                    <a:lumMod val="75000"/>
                  </a:schemeClr>
                </a:solidFill>
                <a:hlinkClick r:id="rId2" tooltip="Health"/>
              </a:rPr>
              <a:t>health</a:t>
            </a:r>
            <a:r>
              <a:rPr lang="en-US" dirty="0" smtClean="0"/>
              <a:t>, </a:t>
            </a:r>
            <a:r>
              <a:rPr lang="en-US" dirty="0" smtClean="0">
                <a:hlinkClick r:id="rId3" tooltip="Education"/>
              </a:rPr>
              <a:t>education</a:t>
            </a:r>
            <a:r>
              <a:rPr lang="en-US" dirty="0" smtClean="0"/>
              <a:t>, and </a:t>
            </a:r>
            <a:r>
              <a:rPr lang="en-US" dirty="0" smtClean="0">
                <a:hlinkClick r:id="rId4" tooltip="Criminology"/>
              </a:rPr>
              <a:t>criminology</a:t>
            </a:r>
            <a:r>
              <a:rPr lang="en-US" dirty="0" smtClean="0"/>
              <a:t> with the hope that understanding behavioral change will improve the services offered in these areas.</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Transtheoretical model</a:t>
            </a:r>
            <a:endParaRPr lang="fa-IR" dirty="0"/>
          </a:p>
        </p:txBody>
      </p:sp>
      <p:sp>
        <p:nvSpPr>
          <p:cNvPr id="5" name="Subtitle 4"/>
          <p:cNvSpPr>
            <a:spLocks noGrp="1"/>
          </p:cNvSpPr>
          <p:nvPr>
            <p:ph sz="quarter" idx="1"/>
          </p:nvPr>
        </p:nvSpPr>
        <p:spPr/>
        <p:txBody>
          <a:bodyPr>
            <a:normAutofit fontScale="77500" lnSpcReduction="20000"/>
          </a:bodyPr>
          <a:lstStyle/>
          <a:p>
            <a:pPr algn="l" rtl="0"/>
            <a:r>
              <a:rPr lang="en-US" b="1" dirty="0" smtClean="0"/>
              <a:t>Development of the Transtheoretical Model</a:t>
            </a:r>
            <a:endParaRPr lang="fa-IR" b="1" dirty="0" smtClean="0"/>
          </a:p>
          <a:p>
            <a:pPr algn="l" rtl="0">
              <a:buNone/>
            </a:pPr>
            <a:r>
              <a:rPr lang="en-US" dirty="0" smtClean="0">
                <a:solidFill>
                  <a:srgbClr val="C00000"/>
                </a:solidFill>
              </a:rPr>
              <a:t>James O. Prochaska and Carlo C. DiClemente </a:t>
            </a:r>
            <a:r>
              <a:rPr lang="en-US" dirty="0" smtClean="0"/>
              <a:t>began work on the Transtheoretical Model in the </a:t>
            </a:r>
            <a:r>
              <a:rPr lang="en-US" dirty="0" smtClean="0">
                <a:solidFill>
                  <a:srgbClr val="C00000"/>
                </a:solidFill>
              </a:rPr>
              <a:t>early 1980s </a:t>
            </a:r>
            <a:r>
              <a:rPr lang="en-US" dirty="0" smtClean="0"/>
              <a:t>in an effort to understand </a:t>
            </a:r>
            <a:r>
              <a:rPr lang="en-US" dirty="0" smtClean="0">
                <a:solidFill>
                  <a:srgbClr val="C00000"/>
                </a:solidFill>
              </a:rPr>
              <a:t>how people intentionally change</a:t>
            </a:r>
            <a:r>
              <a:rPr lang="en-US" dirty="0" smtClean="0"/>
              <a:t>. They wanted to know </a:t>
            </a:r>
            <a:r>
              <a:rPr lang="en-US" dirty="0" smtClean="0">
                <a:solidFill>
                  <a:srgbClr val="00B050"/>
                </a:solidFill>
              </a:rPr>
              <a:t>if there was a framework that could explain and predict successful self-change. </a:t>
            </a:r>
            <a:endParaRPr lang="en-US" dirty="0" smtClean="0"/>
          </a:p>
          <a:p>
            <a:pPr algn="l" rtl="0">
              <a:buNone/>
            </a:pPr>
            <a:r>
              <a:rPr lang="en-US" dirty="0" smtClean="0"/>
              <a:t>Their first study of self-change was a </a:t>
            </a:r>
            <a:r>
              <a:rPr lang="en-US" dirty="0" smtClean="0">
                <a:solidFill>
                  <a:srgbClr val="C00000"/>
                </a:solidFill>
              </a:rPr>
              <a:t>retrospective analysis </a:t>
            </a:r>
            <a:r>
              <a:rPr lang="en-US" dirty="0" smtClean="0"/>
              <a:t>of the processes used </a:t>
            </a:r>
            <a:r>
              <a:rPr lang="en-US" dirty="0" smtClean="0">
                <a:solidFill>
                  <a:srgbClr val="C00000"/>
                </a:solidFill>
              </a:rPr>
              <a:t>by smokers who successfully stopped smoking on their own </a:t>
            </a:r>
            <a:r>
              <a:rPr lang="en-US" dirty="0" smtClean="0"/>
              <a:t>compared to </a:t>
            </a:r>
            <a:r>
              <a:rPr lang="en-US" dirty="0" smtClean="0">
                <a:solidFill>
                  <a:srgbClr val="C00000"/>
                </a:solidFill>
              </a:rPr>
              <a:t>the processes used by those who participated in treatment programs. </a:t>
            </a:r>
            <a:r>
              <a:rPr lang="en-US" dirty="0" smtClean="0"/>
              <a:t>Both the self-changers and the therapy-changers responded that </a:t>
            </a:r>
            <a:r>
              <a:rPr lang="en-US" b="1" i="1" dirty="0" smtClean="0">
                <a:solidFill>
                  <a:srgbClr val="C00000"/>
                </a:solidFill>
              </a:rPr>
              <a:t>their use of the processes depended on which stage they were in during the course of change. The subjects further differentiated four common stages of change that they experienced during smoking cessation</a:t>
            </a:r>
            <a:r>
              <a:rPr lang="en-US" dirty="0" smtClean="0"/>
              <a:t>: contemplation, decision, action, and maintenance</a:t>
            </a:r>
          </a:p>
          <a:p>
            <a:pPr algn="l" rtl="0">
              <a:buNone/>
            </a:pP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Transtheoretical model (contd.)</a:t>
            </a:r>
            <a:endParaRPr lang="fa-IR" dirty="0"/>
          </a:p>
        </p:txBody>
      </p:sp>
      <p:sp>
        <p:nvSpPr>
          <p:cNvPr id="3" name="Content Placeholder 2"/>
          <p:cNvSpPr>
            <a:spLocks noGrp="1"/>
          </p:cNvSpPr>
          <p:nvPr>
            <p:ph sz="quarter" idx="1"/>
          </p:nvPr>
        </p:nvSpPr>
        <p:spPr/>
        <p:txBody>
          <a:bodyPr/>
          <a:lstStyle/>
          <a:p>
            <a:pPr algn="l" rtl="0">
              <a:buNone/>
            </a:pPr>
            <a:r>
              <a:rPr lang="en-US" b="1" dirty="0" smtClean="0"/>
              <a:t>Stage of change:</a:t>
            </a:r>
          </a:p>
          <a:p>
            <a:pPr marL="514350" indent="-514350" algn="l" rtl="0">
              <a:buFont typeface="+mj-lt"/>
              <a:buAutoNum type="arabicPeriod"/>
            </a:pPr>
            <a:r>
              <a:rPr lang="en-US" dirty="0" smtClean="0"/>
              <a:t>Precontemplation: </a:t>
            </a:r>
            <a:r>
              <a:rPr lang="en-US" sz="2400" dirty="0" smtClean="0"/>
              <a:t>no consideration of change</a:t>
            </a:r>
          </a:p>
          <a:p>
            <a:pPr marL="514350" indent="-514350" algn="l" rtl="0">
              <a:buFont typeface="+mj-lt"/>
              <a:buAutoNum type="arabicPeriod"/>
            </a:pPr>
            <a:r>
              <a:rPr lang="en-US" dirty="0" smtClean="0"/>
              <a:t>Contemplation</a:t>
            </a:r>
            <a:r>
              <a:rPr lang="en-US" sz="2400" dirty="0" smtClean="0"/>
              <a:t>: limited motivation</a:t>
            </a:r>
          </a:p>
          <a:p>
            <a:pPr marL="514350" indent="-514350" algn="l" rtl="0">
              <a:buFont typeface="+mj-lt"/>
              <a:buAutoNum type="arabicPeriod"/>
            </a:pPr>
            <a:r>
              <a:rPr lang="en-US" dirty="0" smtClean="0"/>
              <a:t>Preparation: </a:t>
            </a:r>
            <a:r>
              <a:rPr lang="en-US" sz="2400" dirty="0" smtClean="0"/>
              <a:t>small action</a:t>
            </a:r>
          </a:p>
          <a:p>
            <a:pPr marL="514350" indent="-514350" algn="l" rtl="0">
              <a:buFont typeface="+mj-lt"/>
              <a:buAutoNum type="arabicPeriod"/>
            </a:pPr>
            <a:r>
              <a:rPr lang="en-US" sz="2800" dirty="0" smtClean="0"/>
              <a:t>Action</a:t>
            </a:r>
            <a:r>
              <a:rPr lang="en-US" sz="2400" dirty="0" smtClean="0"/>
              <a:t>: the first 6 months of change</a:t>
            </a:r>
          </a:p>
          <a:p>
            <a:pPr marL="514350" indent="-514350" algn="l" rtl="0">
              <a:buFont typeface="+mj-lt"/>
              <a:buAutoNum type="arabicPeriod"/>
            </a:pPr>
            <a:r>
              <a:rPr lang="en-US" dirty="0" smtClean="0"/>
              <a:t>Maintenance: </a:t>
            </a:r>
            <a:r>
              <a:rPr lang="en-US" sz="2400" dirty="0" smtClean="0"/>
              <a:t>the period after the first 6 months of change</a:t>
            </a:r>
            <a:endParaRPr lang="fa-IR"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616</TotalTime>
  <Words>825</Words>
  <Application>Microsoft Office PowerPoint</Application>
  <PresentationFormat>On-screen Show (4:3)</PresentationFormat>
  <Paragraphs>118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به نام آنکه جان را فکرت آموخت</vt:lpstr>
      <vt:lpstr>  Counseling for health behavior change</vt:lpstr>
      <vt:lpstr>دلایل عدم انجام مشاوره</vt:lpstr>
      <vt:lpstr>Examples of physician behaviors that affect patient outcomes</vt:lpstr>
      <vt:lpstr>The empathic skills</vt:lpstr>
      <vt:lpstr>Examples of physician behaviors that affect patient outcomes</vt:lpstr>
      <vt:lpstr>Models of behavior change</vt:lpstr>
      <vt:lpstr>Transtheoretical model</vt:lpstr>
      <vt:lpstr>Transtheoretical model (contd.)</vt:lpstr>
      <vt:lpstr>Transtheoretical model (contd.)</vt:lpstr>
      <vt:lpstr>Application of transtheoretical  model</vt:lpstr>
      <vt:lpstr>     Motivation can be stimulated by providing a consistent impact message such as “5 Rѕ” </vt:lpstr>
      <vt:lpstr>Motivational interviewing</vt:lpstr>
      <vt:lpstr>Clinical principles</vt:lpstr>
      <vt:lpstr> Counseling for health behavior change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Counseling for health behavior change</dc:title>
  <dc:creator>vrg</dc:creator>
  <cp:lastModifiedBy>admin</cp:lastModifiedBy>
  <cp:revision>75</cp:revision>
  <dcterms:created xsi:type="dcterms:W3CDTF">2009-10-28T06:08:36Z</dcterms:created>
  <dcterms:modified xsi:type="dcterms:W3CDTF">2021-05-10T05:32:50Z</dcterms:modified>
</cp:coreProperties>
</file>